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448" r:id="rId5"/>
    <p:sldId id="2463" r:id="rId6"/>
    <p:sldId id="2462" r:id="rId7"/>
    <p:sldId id="259" r:id="rId8"/>
    <p:sldId id="2465" r:id="rId9"/>
    <p:sldId id="2464" r:id="rId10"/>
    <p:sldId id="2466" r:id="rId11"/>
    <p:sldId id="2467" r:id="rId12"/>
    <p:sldId id="2469" r:id="rId13"/>
    <p:sldId id="2470" r:id="rId14"/>
    <p:sldId id="2471" r:id="rId15"/>
    <p:sldId id="2472" r:id="rId16"/>
    <p:sldId id="2474" r:id="rId17"/>
    <p:sldId id="2473" r:id="rId18"/>
    <p:sldId id="2475" r:id="rId19"/>
    <p:sldId id="2476" r:id="rId20"/>
    <p:sldId id="2457" r:id="rId21"/>
    <p:sldId id="2479" r:id="rId22"/>
    <p:sldId id="2436" r:id="rId23"/>
    <p:sldId id="24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59508"/>
            <a:ext cx="12237719" cy="6798492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281287"/>
            <a:ext cx="11490325" cy="988259"/>
          </a:xfrm>
        </p:spPr>
        <p:txBody>
          <a:bodyPr/>
          <a:lstStyle/>
          <a:p>
            <a:r>
              <a:rPr lang="en-US" dirty="0"/>
              <a:t>Movie Recommendation System.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23342" y="5438925"/>
            <a:ext cx="5167313" cy="1527694"/>
          </a:xfrm>
        </p:spPr>
        <p:txBody>
          <a:bodyPr/>
          <a:lstStyle/>
          <a:p>
            <a:r>
              <a:rPr lang="en-US" dirty="0"/>
              <a:t>DESIGN AND DEVELOPED BY:</a:t>
            </a:r>
          </a:p>
          <a:p>
            <a:r>
              <a:rPr lang="en-US" dirty="0"/>
              <a:t>KAMRAN AHMED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2168B-C69A-4D07-80DB-DD47ADDC8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12192000" y="3807502"/>
            <a:ext cx="45719" cy="45719"/>
          </a:xfrm>
        </p:spPr>
        <p:style>
          <a:lnRef idx="0">
            <a:scrgbClr r="0" g="0" b="0"/>
          </a:lnRef>
          <a:fillRef idx="1001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F94C6DC-890D-46C1-A1E2-3234CBB05D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20" r="1662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102203-831D-4F7B-BD4F-8A92A141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923" y="65849"/>
            <a:ext cx="4846320" cy="1666874"/>
          </a:xfrm>
        </p:spPr>
        <p:txBody>
          <a:bodyPr/>
          <a:lstStyle/>
          <a:p>
            <a:r>
              <a:rPr lang="en-US" sz="4000" dirty="0"/>
              <a:t>Process &amp; Workflow</a:t>
            </a:r>
            <a:endParaRPr lang="en-I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6E075-4BB5-43A7-8678-E775F58F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374777-2045-4BB2-AC9A-A1E85039FC5E}"/>
              </a:ext>
            </a:extLst>
          </p:cNvPr>
          <p:cNvSpPr/>
          <p:nvPr/>
        </p:nvSpPr>
        <p:spPr>
          <a:xfrm>
            <a:off x="8324850" y="2305050"/>
            <a:ext cx="1647825" cy="8953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Preparation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95EF7D-0DBA-4CBC-9638-480A4DC96994}"/>
              </a:ext>
            </a:extLst>
          </p:cNvPr>
          <p:cNvSpPr/>
          <p:nvPr/>
        </p:nvSpPr>
        <p:spPr>
          <a:xfrm>
            <a:off x="6362699" y="2305051"/>
            <a:ext cx="1724026" cy="8953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Collection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5EB77C-7388-49E4-8995-8E253CF2E6AE}"/>
              </a:ext>
            </a:extLst>
          </p:cNvPr>
          <p:cNvSpPr/>
          <p:nvPr/>
        </p:nvSpPr>
        <p:spPr>
          <a:xfrm>
            <a:off x="10172700" y="2305050"/>
            <a:ext cx="1647825" cy="8953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Cleaning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AD0315-FA46-463E-AE5B-AAF8208D9489}"/>
              </a:ext>
            </a:extLst>
          </p:cNvPr>
          <p:cNvSpPr/>
          <p:nvPr/>
        </p:nvSpPr>
        <p:spPr>
          <a:xfrm>
            <a:off x="6362699" y="3657600"/>
            <a:ext cx="1724026" cy="101917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preprocessing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8A2A7E-553E-4644-8B3C-E9343780A0B5}"/>
              </a:ext>
            </a:extLst>
          </p:cNvPr>
          <p:cNvSpPr/>
          <p:nvPr/>
        </p:nvSpPr>
        <p:spPr>
          <a:xfrm>
            <a:off x="8324849" y="3657600"/>
            <a:ext cx="1647825" cy="101917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Analysis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FD2CE5-813D-4419-8275-5F0E9FE5C049}"/>
              </a:ext>
            </a:extLst>
          </p:cNvPr>
          <p:cNvSpPr/>
          <p:nvPr/>
        </p:nvSpPr>
        <p:spPr>
          <a:xfrm>
            <a:off x="10172699" y="3657600"/>
            <a:ext cx="1647825" cy="101917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AFEE38-C051-4FFB-943D-7CF1D4690F13}"/>
              </a:ext>
            </a:extLst>
          </p:cNvPr>
          <p:cNvSpPr/>
          <p:nvPr/>
        </p:nvSpPr>
        <p:spPr>
          <a:xfrm>
            <a:off x="8324850" y="5362575"/>
            <a:ext cx="1647825" cy="101917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Deployment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AC6413-AA11-40D4-863B-53DBA47C37B6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8086725" y="2752725"/>
            <a:ext cx="238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36AE95-2019-4461-A7EB-6C56BBD562AE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9972675" y="2752725"/>
            <a:ext cx="200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5CEB710-3ED5-40DC-963F-B7E246D79FDA}"/>
              </a:ext>
            </a:extLst>
          </p:cNvPr>
          <p:cNvCxnSpPr>
            <a:stCxn id="11" idx="3"/>
          </p:cNvCxnSpPr>
          <p:nvPr/>
        </p:nvCxnSpPr>
        <p:spPr>
          <a:xfrm flipH="1">
            <a:off x="6096000" y="2752725"/>
            <a:ext cx="5724525" cy="676275"/>
          </a:xfrm>
          <a:prstGeom prst="bentConnector3">
            <a:avLst>
              <a:gd name="adj1" fmla="val -39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02EFFB-9A53-4AF8-84BC-F6A54A60AE6A}"/>
              </a:ext>
            </a:extLst>
          </p:cNvPr>
          <p:cNvCxnSpPr/>
          <p:nvPr/>
        </p:nvCxnSpPr>
        <p:spPr>
          <a:xfrm>
            <a:off x="6096000" y="3405192"/>
            <a:ext cx="0" cy="7477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143DA9-5A86-41F4-BE7C-112EEE227A7E}"/>
              </a:ext>
            </a:extLst>
          </p:cNvPr>
          <p:cNvCxnSpPr>
            <a:endCxn id="12" idx="1"/>
          </p:cNvCxnSpPr>
          <p:nvPr/>
        </p:nvCxnSpPr>
        <p:spPr>
          <a:xfrm>
            <a:off x="6096000" y="4152900"/>
            <a:ext cx="266699" cy="1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3DECCA7-7D29-4352-AF0B-EF3EA2156C43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086725" y="4167187"/>
            <a:ext cx="238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583BCD-2E7B-4E36-A700-2F8560FBBA0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9972674" y="4167187"/>
            <a:ext cx="200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DE81944-8E9A-4FF7-9FA1-E5A0383B2EF7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 flipH="1">
            <a:off x="9972675" y="4167187"/>
            <a:ext cx="1847849" cy="1704975"/>
          </a:xfrm>
          <a:prstGeom prst="bentConnector3">
            <a:avLst>
              <a:gd name="adj1" fmla="val -123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2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CBE3-1CAB-4320-8179-0D60AE7E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4" y="-80202"/>
            <a:ext cx="11002962" cy="680277"/>
          </a:xfrm>
        </p:spPr>
        <p:txBody>
          <a:bodyPr/>
          <a:lstStyle/>
          <a:p>
            <a:r>
              <a:rPr lang="en-US" sz="3600" dirty="0"/>
              <a:t>Tableau dashboards</a:t>
            </a:r>
            <a:endParaRPr lang="en-IN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04352-33F0-4818-A321-5C6693EEBD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15BF5-E836-40E5-ACB4-07EDEF21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6" y="704850"/>
            <a:ext cx="11677650" cy="612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7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E1787-7DE1-4994-9F7A-91A9E1258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E2D01-C5FB-4CCA-99E0-E41D8ADB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9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2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FBAD-6AF5-41FF-933F-B0B958A6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37829-61E7-41A7-A285-98198CE596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15616-0F93-488D-B512-FBB2A5A1279E}"/>
              </a:ext>
            </a:extLst>
          </p:cNvPr>
          <p:cNvSpPr txBox="1"/>
          <p:nvPr/>
        </p:nvSpPr>
        <p:spPr>
          <a:xfrm>
            <a:off x="1485899" y="1919657"/>
            <a:ext cx="40708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Selecting useful features</a:t>
            </a:r>
            <a:r>
              <a:rPr lang="en-US" dirty="0">
                <a:latin typeface="Arial" panose="020B0604020202020204" pitchFamily="34" charset="0"/>
              </a:rPr>
              <a:t>:</a:t>
            </a:r>
          </a:p>
          <a:p>
            <a:pPr algn="l"/>
            <a:endParaRPr lang="en-US" b="0" i="0" dirty="0">
              <a:solidFill>
                <a:srgbClr val="A6E22E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Genres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Keywords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Title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Overview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Cast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Crew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158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ECF0-FAB4-4C2D-86C3-C2DC9F38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3"/>
            <a:ext cx="11002962" cy="1470852"/>
          </a:xfrm>
        </p:spPr>
        <p:txBody>
          <a:bodyPr/>
          <a:lstStyle/>
          <a:p>
            <a:r>
              <a:rPr lang="en-US" sz="4000" dirty="0"/>
              <a:t>Movie Recommendation model building</a:t>
            </a:r>
            <a:endParaRPr lang="en-I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F2E3F-0EE3-48D3-BB97-A6DA7A29D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E105A-B1AE-4AD1-96F8-CB2C7306B607}"/>
              </a:ext>
            </a:extLst>
          </p:cNvPr>
          <p:cNvSpPr txBox="1"/>
          <p:nvPr/>
        </p:nvSpPr>
        <p:spPr>
          <a:xfrm>
            <a:off x="594519" y="1495425"/>
            <a:ext cx="11130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build movie recommendation system I used Text Vectorization technique also known as bag of words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Vectorization converts the text into vectors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After converting it into vector we will calculate the distances between each movie by using cosine method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top 5 movies which have the highest cosine score will be recommended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can check for recommendations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4440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72DFB-0DAE-499F-A879-29FBAF30E7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A48EE-9F28-46AE-A505-B2FABF1D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3006406"/>
            <a:ext cx="9100039" cy="3644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E3801-3B76-4BCA-866D-1AF29DFF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6" y="271096"/>
            <a:ext cx="9338896" cy="2480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297B8-0547-4763-B301-76AA7A0A7EC7}"/>
              </a:ext>
            </a:extLst>
          </p:cNvPr>
          <p:cNvSpPr txBox="1"/>
          <p:nvPr/>
        </p:nvSpPr>
        <p:spPr>
          <a:xfrm>
            <a:off x="10014438" y="1326877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Vectorization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D7E9A-BD68-492F-BA02-5C748B82254F}"/>
              </a:ext>
            </a:extLst>
          </p:cNvPr>
          <p:cNvSpPr txBox="1"/>
          <p:nvPr/>
        </p:nvSpPr>
        <p:spPr>
          <a:xfrm>
            <a:off x="10083120" y="4643969"/>
            <a:ext cx="168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plotting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661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13F6069-1441-41A5-BB23-1CF389F71C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76" r="20376"/>
          <a:stretch/>
        </p:blipFill>
        <p:spPr>
          <a:xfrm>
            <a:off x="0" y="0"/>
            <a:ext cx="6096000" cy="68679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469D1E-3E55-4296-8DC1-F240749B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1"/>
            <a:ext cx="5251450" cy="1343024"/>
          </a:xfrm>
        </p:spPr>
        <p:txBody>
          <a:bodyPr/>
          <a:lstStyle/>
          <a:p>
            <a:r>
              <a:rPr lang="en-US" dirty="0"/>
              <a:t>Deployment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9E838-AA98-416E-A892-2844005F4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2450" y="6659879"/>
            <a:ext cx="7505700" cy="45719"/>
          </a:xfrm>
          <a:ln>
            <a:noFill/>
          </a:ln>
        </p:spPr>
        <p:txBody>
          <a:bodyPr/>
          <a:lstStyle/>
          <a:p>
            <a:endParaRPr lang="en-IN" dirty="0">
              <a:noFill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8506F-917E-44D3-B50B-218D1D7C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BA0C1-A45A-4BC2-B5C1-0106AD9CC842}"/>
              </a:ext>
            </a:extLst>
          </p:cNvPr>
          <p:cNvSpPr txBox="1"/>
          <p:nvPr/>
        </p:nvSpPr>
        <p:spPr>
          <a:xfrm>
            <a:off x="6096000" y="2314575"/>
            <a:ext cx="52514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For deployment we need to dump our data using pickle library from </a:t>
            </a: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To create a web API I used </a:t>
            </a:r>
            <a:r>
              <a:rPr lang="en-US" sz="2000" dirty="0" err="1"/>
              <a:t>Pycharm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And to deploy it on server I used Heroku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266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9275" y="6502797"/>
            <a:ext cx="2377440" cy="365125"/>
          </a:xfrm>
          <a:solidFill>
            <a:schemeClr val="bg1"/>
          </a:solidFill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767" y="390525"/>
            <a:ext cx="5251450" cy="1400176"/>
          </a:xfrm>
        </p:spPr>
        <p:txBody>
          <a:bodyPr>
            <a:normAutofit/>
          </a:bodyPr>
          <a:lstStyle/>
          <a:p>
            <a:r>
              <a:rPr lang="en-US" sz="4400" dirty="0"/>
              <a:t>Future work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4DB8F-7311-4ED4-AE8D-E0EB894F9DCB}"/>
              </a:ext>
            </a:extLst>
          </p:cNvPr>
          <p:cNvSpPr txBox="1"/>
          <p:nvPr/>
        </p:nvSpPr>
        <p:spPr>
          <a:xfrm>
            <a:off x="6248400" y="2247900"/>
            <a:ext cx="5143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dirty="0"/>
              <a:t>Introducing more features</a:t>
            </a:r>
            <a:r>
              <a:rPr lang="en-US" sz="2000" dirty="0"/>
              <a:t> such as </a:t>
            </a:r>
            <a:r>
              <a:rPr lang="tr-TR" sz="2000" dirty="0"/>
              <a:t>Year of the movie,</a:t>
            </a:r>
            <a:r>
              <a:rPr lang="en-US" sz="2000" dirty="0"/>
              <a:t> reviews</a:t>
            </a:r>
            <a:r>
              <a:rPr lang="tr-TR" sz="2000" dirty="0"/>
              <a:t>, </a:t>
            </a:r>
            <a:r>
              <a:rPr lang="en-US" sz="2000" dirty="0"/>
              <a:t>cast </a:t>
            </a:r>
            <a:r>
              <a:rPr lang="tr-TR" sz="2000" dirty="0"/>
              <a:t>etc.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000" dirty="0"/>
              <a:t>Using larger datasets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Doing sentiment analysis on the reviews of each movie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Creating a chain of recommendations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9FC4-1022-4F7D-99D9-EABE656F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23D1B-223B-45ED-A02F-F91AD4859C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08640-A5B5-4EB6-A3E2-D020E14767DD}"/>
              </a:ext>
            </a:extLst>
          </p:cNvPr>
          <p:cNvSpPr txBox="1"/>
          <p:nvPr/>
        </p:nvSpPr>
        <p:spPr>
          <a:xfrm>
            <a:off x="2198077" y="1935225"/>
            <a:ext cx="5486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Anaconda Navigator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Pycharm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Heroku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PowerPoint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9880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543176" y="-2704712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flipV="1">
            <a:off x="702365" y="5314949"/>
            <a:ext cx="10787270" cy="45719"/>
          </a:xfrm>
        </p:spPr>
        <p:txBody>
          <a:bodyPr>
            <a:normAutofit fontScale="90000"/>
          </a:bodyPr>
          <a:lstStyle/>
          <a:p>
            <a:r>
              <a:rPr lang="en-US" sz="4000" spc="300" dirty="0"/>
              <a:t>.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3787" y="3098985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KAMRAN AHMED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8793410126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0060" y="3816782"/>
            <a:ext cx="3736156" cy="6434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skkamran.mailme@gmail.com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3D6EC-41E7-460D-85F5-35513C3A4939}"/>
              </a:ext>
            </a:extLst>
          </p:cNvPr>
          <p:cNvSpPr txBox="1"/>
          <p:nvPr/>
        </p:nvSpPr>
        <p:spPr>
          <a:xfrm>
            <a:off x="4150151" y="1027415"/>
            <a:ext cx="539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Connect with me</a:t>
            </a:r>
            <a:endParaRPr lang="en-IN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A34946C-EA22-4E70-ABEA-4BBA02A25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56" r="5556"/>
          <a:stretch>
            <a:fillRect/>
          </a:stretch>
        </p:blipFill>
        <p:spPr>
          <a:xfrm>
            <a:off x="28222" y="0"/>
            <a:ext cx="6096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6011B-807B-47D3-826E-E0EEE66E4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"/>
            <a:ext cx="5983111" cy="2494844"/>
          </a:xfrm>
        </p:spPr>
        <p:txBody>
          <a:bodyPr/>
          <a:lstStyle/>
          <a:p>
            <a:pPr algn="ctr"/>
            <a:r>
              <a:rPr lang="en-US" dirty="0"/>
              <a:t>Capstone project</a:t>
            </a:r>
            <a:br>
              <a:rPr lang="en-US" dirty="0"/>
            </a:br>
            <a:r>
              <a:rPr lang="en-IN" b="0" i="0" dirty="0">
                <a:effectLst/>
                <a:latin typeface="arial" panose="020B0604020202020204" pitchFamily="34" charset="0"/>
              </a:rPr>
              <a:t>II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8671-B755-4B81-A27B-0D9D8D8D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12856-0BE0-48D8-B89F-4BEBF176FF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867377"/>
            <a:ext cx="4114800" cy="3010385"/>
          </a:xfrm>
        </p:spPr>
        <p:txBody>
          <a:bodyPr/>
          <a:lstStyle/>
          <a:p>
            <a:pPr algn="ctr"/>
            <a:r>
              <a:rPr lang="en-US" dirty="0"/>
              <a:t>Created By:</a:t>
            </a:r>
          </a:p>
          <a:p>
            <a:pPr algn="ctr"/>
            <a:r>
              <a:rPr lang="en-US" b="1" dirty="0"/>
              <a:t>KAMRAN AHMED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Mentor:</a:t>
            </a:r>
          </a:p>
          <a:p>
            <a:pPr algn="ctr"/>
            <a:r>
              <a:rPr lang="en-IN" b="1" dirty="0"/>
              <a:t>NIKITA TANDEL</a:t>
            </a:r>
          </a:p>
        </p:txBody>
      </p:sp>
    </p:spTree>
    <p:extLst>
      <p:ext uri="{BB962C8B-B14F-4D97-AF65-F5344CB8AC3E}">
        <p14:creationId xmlns:p14="http://schemas.microsoft.com/office/powerpoint/2010/main" val="136160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C94C-A0D9-40A3-BCDB-B4486D6C429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638C2E-4362-475C-A564-9333C3EE95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A6F3B-BBF2-45EB-9080-CA0B06B6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1" y="0"/>
            <a:ext cx="12353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9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20" y="404802"/>
            <a:ext cx="4846320" cy="112872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1657350"/>
            <a:ext cx="4114800" cy="422041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WORK FLOW AND PROCESS</a:t>
            </a:r>
          </a:p>
          <a:p>
            <a:r>
              <a:rPr lang="en-US" dirty="0"/>
              <a:t>TABLEAU DASHBORADS</a:t>
            </a:r>
          </a:p>
          <a:p>
            <a:r>
              <a:rPr lang="en-US" dirty="0"/>
              <a:t>MODEL BUILDING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CLOSING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311" y="246912"/>
            <a:ext cx="5897218" cy="884238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11" y="987552"/>
            <a:ext cx="6067905" cy="5480751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r-TR" sz="3400" dirty="0"/>
              <a:t>We </a:t>
            </a:r>
            <a:r>
              <a:rPr lang="en-US" sz="3400" dirty="0"/>
              <a:t>tend to like things that are similar to other things </a:t>
            </a:r>
            <a:r>
              <a:rPr lang="tr-TR" sz="3400" dirty="0"/>
              <a:t>we</a:t>
            </a:r>
            <a:r>
              <a:rPr lang="en-US" sz="3400" dirty="0"/>
              <a:t> like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sz="3400" dirty="0"/>
              <a:t>We </a:t>
            </a:r>
            <a:r>
              <a:rPr lang="en-US" sz="3400" dirty="0"/>
              <a:t>tend to like things that similar people like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sz="3400" dirty="0"/>
              <a:t>T</a:t>
            </a:r>
            <a:r>
              <a:rPr lang="en-US" sz="3400" dirty="0" err="1"/>
              <a:t>hese</a:t>
            </a:r>
            <a:r>
              <a:rPr lang="en-US" sz="3400" dirty="0"/>
              <a:t>  patterns  </a:t>
            </a:r>
            <a:r>
              <a:rPr lang="tr-TR" sz="3400" dirty="0"/>
              <a:t>can be used </a:t>
            </a:r>
            <a:r>
              <a:rPr lang="en-US" sz="3400" dirty="0"/>
              <a:t>to  make  predictions  to  offer  new  things</a:t>
            </a:r>
            <a:endParaRPr lang="tr-TR" sz="3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/>
              <a:t>Recommendation systems involve predicting user preferences for unseen  item such  as  movies,  songs  or  books</a:t>
            </a:r>
            <a:endParaRPr lang="tr-TR" sz="3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/>
              <a:t> Recommendation  systems  have  become</a:t>
            </a:r>
            <a:r>
              <a:rPr lang="tr-TR" sz="3400" dirty="0"/>
              <a:t> very popular with the increasing availability of millions of products online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sz="3400" dirty="0"/>
              <a:t>Recommending relevant products increases the sales</a:t>
            </a:r>
            <a:endParaRPr lang="en-US" sz="3400" dirty="0"/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cs typeface="Biome Light" panose="020B03030302040208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1AE5CC-9380-446D-9651-92975C0FF0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94DE92-2878-45E8-9051-C3C99C1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DF8C2-AE7D-4358-B733-6E2682ED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B40D2-A600-4560-82CF-E2F0118B71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104" y="2198077"/>
            <a:ext cx="4405142" cy="378069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What is a Recommendation System?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Types of Recommendation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Uses  &amp; Benefits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546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CD51E0-C58E-4623-91DA-0F7D9747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99806"/>
            <a:ext cx="11002962" cy="1090245"/>
          </a:xfrm>
        </p:spPr>
        <p:txBody>
          <a:bodyPr/>
          <a:lstStyle/>
          <a:p>
            <a:r>
              <a:rPr lang="en-US" sz="3600" dirty="0"/>
              <a:t>What is a Recommendation System?</a:t>
            </a:r>
            <a:br>
              <a:rPr lang="en-US" sz="3600" dirty="0"/>
            </a:b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E878-E3E4-4569-9FE4-9BD633EA0C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6D7293-8BE6-4F77-AD58-E7156E6E3BFB}"/>
              </a:ext>
            </a:extLst>
          </p:cNvPr>
          <p:cNvSpPr txBox="1"/>
          <p:nvPr/>
        </p:nvSpPr>
        <p:spPr>
          <a:xfrm>
            <a:off x="594519" y="1266093"/>
            <a:ext cx="104486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Recommender systems are the systems that are designed to recommend things to the user based on many different factors.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These systems predict the most likely product that the users are most likely to purchase and are of interest 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 recommender system deals with a large volume of information present by filtering the most important information based on the data provided by a user and other factors that take care of the user’s preference and interest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It finds out the match between user and item and imputes the similarities between users and items for recommendation.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97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657F-7961-4CC1-BA85-0CBFDC9C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1136013"/>
          </a:xfrm>
        </p:spPr>
        <p:txBody>
          <a:bodyPr/>
          <a:lstStyle/>
          <a:p>
            <a:r>
              <a:rPr lang="en-US" sz="3600" dirty="0"/>
              <a:t>Types</a:t>
            </a:r>
            <a:endParaRPr lang="en-IN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175CB-AF9E-4ADE-8A9E-97111AC0C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C4D7F-A9F8-4635-BA9B-B6042DE1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19" y="1028700"/>
            <a:ext cx="10545762" cy="54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0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7CDF-C1E7-4912-A8CB-91038965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28952"/>
            <a:ext cx="11002962" cy="895302"/>
          </a:xfrm>
        </p:spPr>
        <p:txBody>
          <a:bodyPr/>
          <a:lstStyle/>
          <a:p>
            <a:r>
              <a:rPr lang="en-US" sz="3600" dirty="0"/>
              <a:t>Uses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1A0CE-19F3-451D-B1A1-E76CA7AC3A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C7717-97EA-44BE-A6C1-9D38BA43A055}"/>
              </a:ext>
            </a:extLst>
          </p:cNvPr>
          <p:cNvSpPr txBox="1"/>
          <p:nvPr/>
        </p:nvSpPr>
        <p:spPr>
          <a:xfrm>
            <a:off x="1055969" y="1031533"/>
            <a:ext cx="111360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E-commerce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Media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Banking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Telecom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1BFF5-BEF3-4280-9503-8AB0D5A44717}"/>
              </a:ext>
            </a:extLst>
          </p:cNvPr>
          <p:cNvSpPr txBox="1"/>
          <p:nvPr/>
        </p:nvSpPr>
        <p:spPr>
          <a:xfrm>
            <a:off x="385396" y="3575535"/>
            <a:ext cx="11421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BENEFITS</a:t>
            </a:r>
            <a:endParaRPr lang="en-IN" sz="36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0E753-0A53-4E93-BF3B-1900211D5D25}"/>
              </a:ext>
            </a:extLst>
          </p:cNvPr>
          <p:cNvSpPr txBox="1"/>
          <p:nvPr/>
        </p:nvSpPr>
        <p:spPr>
          <a:xfrm>
            <a:off x="1055969" y="4432132"/>
            <a:ext cx="10750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0" i="0" dirty="0">
                <a:solidFill>
                  <a:srgbClr val="000000"/>
                </a:solidFill>
                <a:effectLst/>
              </a:rPr>
              <a:t>Increased sales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b="0" i="0" dirty="0">
              <a:solidFill>
                <a:srgbClr val="000000"/>
              </a:solidFill>
              <a:effectLst/>
              <a:latin typeface="Barlow Condensed" panose="020B06040202020202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0" i="0" dirty="0">
                <a:solidFill>
                  <a:srgbClr val="000000"/>
                </a:solidFill>
                <a:effectLst/>
              </a:rPr>
              <a:t>Increased user satisfaction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b="0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Increased loyalty and share of mind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0" i="0" dirty="0">
                <a:solidFill>
                  <a:srgbClr val="000000"/>
                </a:solidFill>
                <a:effectLst/>
              </a:rPr>
              <a:t>Reduced churn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209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279FA2-6B8B-499F-B73A-757233C129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005" r="2500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6769A-B96F-41B2-AED9-7B2029F7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5EEC0-9890-419A-AEF4-3EAD8641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65530-C953-4448-A59F-8F83D784B1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62701" y="2002674"/>
            <a:ext cx="5391150" cy="461720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tmdb_5000_credits</a:t>
            </a:r>
            <a:r>
              <a:rPr lang="en-US" dirty="0"/>
              <a:t> &amp; tmdb_5000_movies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dataset was collected from TMDB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dataset contains movie information of 5000 movies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There are 23 variables in movie dataset and 4 variables in credits such as </a:t>
            </a:r>
            <a:r>
              <a:rPr lang="en-US" dirty="0" err="1"/>
              <a:t>movie_id</a:t>
            </a:r>
            <a:r>
              <a:rPr lang="en-US" dirty="0"/>
              <a:t>, Title, cast, crew etc.</a:t>
            </a:r>
          </a:p>
        </p:txBody>
      </p:sp>
    </p:spTree>
    <p:extLst>
      <p:ext uri="{BB962C8B-B14F-4D97-AF65-F5344CB8AC3E}">
        <p14:creationId xmlns:p14="http://schemas.microsoft.com/office/powerpoint/2010/main" val="100530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335</TotalTime>
  <Words>510</Words>
  <Application>Microsoft Office PowerPoint</Application>
  <PresentationFormat>Widescreen</PresentationFormat>
  <Paragraphs>148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</vt:lpstr>
      <vt:lpstr>Barlow Condensed</vt:lpstr>
      <vt:lpstr>Calibri</vt:lpstr>
      <vt:lpstr>Calibri Light</vt:lpstr>
      <vt:lpstr>Wingdings</vt:lpstr>
      <vt:lpstr>Office Theme</vt:lpstr>
      <vt:lpstr>Movie Recommendation System.</vt:lpstr>
      <vt:lpstr>Capstone project II </vt:lpstr>
      <vt:lpstr>Agenda</vt:lpstr>
      <vt:lpstr>INTRODUCTION</vt:lpstr>
      <vt:lpstr>METHODOLOGY</vt:lpstr>
      <vt:lpstr>What is a Recommendation System? </vt:lpstr>
      <vt:lpstr>Types</vt:lpstr>
      <vt:lpstr>Uses </vt:lpstr>
      <vt:lpstr>DATASET</vt:lpstr>
      <vt:lpstr>Process &amp; Workflow</vt:lpstr>
      <vt:lpstr>Tableau dashboards</vt:lpstr>
      <vt:lpstr>PowerPoint Presentation</vt:lpstr>
      <vt:lpstr>Feature selection</vt:lpstr>
      <vt:lpstr>Movie Recommendation model building</vt:lpstr>
      <vt:lpstr>PowerPoint Presentation</vt:lpstr>
      <vt:lpstr>Deployment</vt:lpstr>
      <vt:lpstr>Future work</vt:lpstr>
      <vt:lpstr>Technologies used</vt:lpstr>
      <vt:lpstr>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System.</dc:title>
  <dc:creator>Kamran Ahmed</dc:creator>
  <cp:lastModifiedBy>Kamran Ahmed</cp:lastModifiedBy>
  <cp:revision>3</cp:revision>
  <dcterms:created xsi:type="dcterms:W3CDTF">2021-12-30T04:53:54Z</dcterms:created>
  <dcterms:modified xsi:type="dcterms:W3CDTF">2021-12-30T10:29:53Z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